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328" r:id="rId3"/>
    <p:sldId id="294" r:id="rId4"/>
    <p:sldId id="321" r:id="rId5"/>
    <p:sldId id="322" r:id="rId6"/>
    <p:sldId id="323" r:id="rId7"/>
    <p:sldId id="324" r:id="rId8"/>
    <p:sldId id="325" r:id="rId9"/>
    <p:sldId id="329" r:id="rId10"/>
    <p:sldId id="326" r:id="rId11"/>
    <p:sldId id="330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6D6EB"/>
    <a:srgbClr val="88EB08"/>
    <a:srgbClr val="27515E"/>
    <a:srgbClr val="3C7E94"/>
    <a:srgbClr val="F2BF4E"/>
    <a:srgbClr val="D35C20"/>
    <a:srgbClr val="61B744"/>
    <a:srgbClr val="226C7B"/>
    <a:srgbClr val="EC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2"/>
    <p:restoredTop sz="91461"/>
  </p:normalViewPr>
  <p:slideViewPr>
    <p:cSldViewPr snapToGrid="0" snapToObjects="1">
      <p:cViewPr>
        <p:scale>
          <a:sx n="84" d="100"/>
          <a:sy n="84" d="100"/>
        </p:scale>
        <p:origin x="3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livingwage.mit.edu/counties/49057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livingwage.mit.edu/states/05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574882"/>
            <a:ext cx="10800522" cy="3662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rgbClr val="27515E"/>
                </a:solidFill>
              </a:rPr>
              <a:t>Sprint </a:t>
            </a:r>
            <a:r>
              <a:rPr lang="en-US" sz="3200" dirty="0" smtClean="0">
                <a:solidFill>
                  <a:srgbClr val="27515E"/>
                </a:solidFill>
              </a:rPr>
              <a:t>Review 6</a:t>
            </a:r>
            <a:endParaRPr lang="en-US" sz="3200" dirty="0" smtClean="0">
              <a:solidFill>
                <a:srgbClr val="27515E"/>
              </a:solidFill>
            </a:endParaRP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Gone </a:t>
            </a:r>
            <a:r>
              <a:rPr lang="en-US" sz="8800" dirty="0" smtClean="0">
                <a:solidFill>
                  <a:srgbClr val="27515E"/>
                </a:solidFill>
              </a:rPr>
              <a:t>R</a:t>
            </a:r>
            <a:r>
              <a:rPr lang="en-US" sz="8800" dirty="0" smtClean="0">
                <a:solidFill>
                  <a:srgbClr val="27515E"/>
                </a:solidFill>
              </a:rPr>
              <a:t>ogue</a:t>
            </a:r>
          </a:p>
          <a:p>
            <a:pPr algn="ctr"/>
            <a:r>
              <a:rPr lang="en-US" sz="4000" dirty="0" smtClean="0">
                <a:solidFill>
                  <a:srgbClr val="27515E"/>
                </a:solidFill>
              </a:rPr>
              <a:t>Scraping and Parsing Income Data from the Web</a:t>
            </a:r>
          </a:p>
          <a:p>
            <a:pPr algn="ctr"/>
            <a:endParaRPr lang="en-US" sz="4000" dirty="0" smtClean="0">
              <a:solidFill>
                <a:srgbClr val="27515E"/>
              </a:solidFill>
            </a:endParaRPr>
          </a:p>
          <a:p>
            <a:pPr algn="ctr"/>
            <a:r>
              <a:rPr lang="en-US" sz="3200" dirty="0" smtClean="0">
                <a:solidFill>
                  <a:srgbClr val="27515E"/>
                </a:solidFill>
              </a:rPr>
              <a:t>By</a:t>
            </a:r>
            <a:r>
              <a:rPr lang="en-US" sz="3200" dirty="0">
                <a:solidFill>
                  <a:srgbClr val="27515E"/>
                </a:solidFill>
              </a:rPr>
              <a:t>: Victoria Larson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2920" y="147507"/>
            <a:ext cx="31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was the real assignment?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47857" y="636106"/>
            <a:ext cx="2049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EDA!!!!!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112520" y="1661160"/>
            <a:ext cx="5456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which field and which state is the highest paying job?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853" y="2437227"/>
            <a:ext cx="766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State </a:t>
            </a:r>
            <a:r>
              <a:rPr lang="en-US" sz="2800" b="1" dirty="0" smtClean="0"/>
              <a:t>         </a:t>
            </a:r>
            <a:r>
              <a:rPr lang="en-US" sz="2800" b="1" dirty="0" err="1" smtClean="0"/>
              <a:t>Occupational_Area</a:t>
            </a:r>
            <a:r>
              <a:rPr lang="en-US" sz="2800" b="1" dirty="0" smtClean="0"/>
              <a:t>          Annual_ Salary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District of Columbia             Legal       </a:t>
            </a:r>
            <a:r>
              <a:rPr lang="en-US" sz="2800" dirty="0" smtClean="0"/>
              <a:t>        </a:t>
            </a:r>
            <a:r>
              <a:rPr lang="en-US" sz="2800" dirty="0"/>
              <a:t>153535</a:t>
            </a:r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48468" y="-100204"/>
            <a:ext cx="7823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Compare Legal Salary in all States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19" y="669237"/>
            <a:ext cx="9977562" cy="572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5287" y="6424793"/>
            <a:ext cx="304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leads to more questions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85160" y="-46669"/>
            <a:ext cx="536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http://</a:t>
            </a:r>
            <a:r>
              <a:rPr lang="en-US" sz="3600" dirty="0" err="1"/>
              <a:t>livingwage.mit.edu</a:t>
            </a:r>
            <a:r>
              <a:rPr lang="en-US" sz="3600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02" y="773552"/>
            <a:ext cx="3219367" cy="561200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313" y="914400"/>
            <a:ext cx="7871281" cy="4054286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749342" y="4446962"/>
            <a:ext cx="668978" cy="8364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3271" y="276496"/>
            <a:ext cx="800136" cy="6015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2860" y="13514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From these state links!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18320" y="5079748"/>
            <a:ext cx="116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table!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420633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411796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408573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9186" y="502912"/>
            <a:ext cx="9067800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giving URL 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</a:p>
          <a:p>
            <a:r>
              <a:rPr lang="en-US" dirty="0" err="1" smtClean="0"/>
              <a:t>URL_Weber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livingwage.mit.edu/counties/49057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reading in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URL</a:t>
            </a:r>
          </a:p>
          <a:p>
            <a:r>
              <a:rPr lang="en-US" dirty="0" err="1" smtClean="0"/>
              <a:t>read_html</a:t>
            </a:r>
            <a:r>
              <a:rPr lang="en-US" dirty="0" smtClean="0"/>
              <a:t>(</a:t>
            </a:r>
            <a:r>
              <a:rPr lang="en-US" dirty="0" err="1" smtClean="0"/>
              <a:t>URL_Weber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Giving the read URL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name</a:t>
            </a:r>
          </a:p>
          <a:p>
            <a:r>
              <a:rPr lang="en-US" dirty="0" err="1" smtClean="0"/>
              <a:t>LW_Weber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read_html</a:t>
            </a:r>
            <a:r>
              <a:rPr lang="en-US" dirty="0"/>
              <a:t>(</a:t>
            </a:r>
            <a:r>
              <a:rPr lang="en-US" dirty="0" err="1"/>
              <a:t>URL_Weber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# </a:t>
            </a:r>
            <a:r>
              <a:rPr lang="en-US" dirty="0"/>
              <a:t>Getting all of the table </a:t>
            </a:r>
            <a:r>
              <a:rPr lang="en-US" dirty="0" err="1"/>
              <a:t>outall_tbls</a:t>
            </a:r>
            <a:r>
              <a:rPr lang="en-US" dirty="0"/>
              <a:t> &lt;- </a:t>
            </a:r>
            <a:r>
              <a:rPr lang="en-US" dirty="0" err="1"/>
              <a:t>html_nodes</a:t>
            </a:r>
            <a:r>
              <a:rPr lang="en-US" dirty="0"/>
              <a:t>(</a:t>
            </a:r>
            <a:r>
              <a:rPr lang="en-US" dirty="0" err="1"/>
              <a:t>LW_Weber</a:t>
            </a:r>
            <a:r>
              <a:rPr lang="en-US" dirty="0"/>
              <a:t>, "table</a:t>
            </a:r>
            <a:r>
              <a:rPr lang="en-US" dirty="0" smtClean="0"/>
              <a:t>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just getting the Occupations Table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 smtClean="0"/>
              <a:t>occ_tbls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html_nodes</a:t>
            </a:r>
            <a:r>
              <a:rPr lang="en-US" dirty="0"/>
              <a:t>(</a:t>
            </a:r>
            <a:r>
              <a:rPr lang="en-US" dirty="0" err="1"/>
              <a:t>LW_Weber</a:t>
            </a:r>
            <a:r>
              <a:rPr lang="en-US" dirty="0"/>
              <a:t>, "</a:t>
            </a:r>
            <a:r>
              <a:rPr lang="en-US" dirty="0" err="1"/>
              <a:t>table.occupations_table</a:t>
            </a:r>
            <a:r>
              <a:rPr lang="en-US" dirty="0" smtClean="0"/>
              <a:t>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Turning the List into a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data.frame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 smtClean="0"/>
              <a:t>html_table</a:t>
            </a:r>
            <a:r>
              <a:rPr lang="en-US" dirty="0" smtClean="0"/>
              <a:t>(</a:t>
            </a:r>
            <a:r>
              <a:rPr lang="en-US" dirty="0" err="1" smtClean="0"/>
              <a:t>occ_tbls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renaming the table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Weber_Occ1</a:t>
            </a:r>
          </a:p>
          <a:p>
            <a:r>
              <a:rPr lang="en-US" dirty="0" smtClean="0"/>
              <a:t>Weber_Occ1 </a:t>
            </a:r>
            <a:r>
              <a:rPr lang="en-US" dirty="0"/>
              <a:t>&lt;- </a:t>
            </a:r>
            <a:r>
              <a:rPr lang="en-US" dirty="0" err="1"/>
              <a:t>html_table</a:t>
            </a:r>
            <a:r>
              <a:rPr lang="en-US" dirty="0"/>
              <a:t>(</a:t>
            </a:r>
            <a:r>
              <a:rPr lang="en-US" dirty="0" err="1"/>
              <a:t>occ_tbls</a:t>
            </a:r>
            <a:r>
              <a:rPr lang="en-US" dirty="0"/>
              <a:t>[[1]])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3086" y="2998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beginning</a:t>
            </a:r>
            <a:r>
              <a:rPr lang="mr-IN" dirty="0" smtClean="0"/>
              <a:t>……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821" y="108413"/>
            <a:ext cx="117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</a:t>
            </a:r>
            <a:r>
              <a:rPr lang="en-US" smtClean="0"/>
              <a:t>unctions on functions on functions on functions on functions on functions on functions on functions functions on functions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299" y="833569"/>
            <a:ext cx="11963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88EB08"/>
                </a:solidFill>
              </a:rPr>
              <a:t>state_url_from_num</a:t>
            </a:r>
            <a:r>
              <a:rPr lang="en-US" sz="2800" dirty="0"/>
              <a:t> = function(</a:t>
            </a:r>
            <a:r>
              <a:rPr lang="en-US" sz="2800" dirty="0" err="1">
                <a:solidFill>
                  <a:srgbClr val="76D6EB"/>
                </a:solidFill>
              </a:rPr>
              <a:t>state_num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</a:t>
            </a:r>
          </a:p>
          <a:p>
            <a:r>
              <a:rPr lang="en-US" sz="2800" dirty="0" smtClean="0"/>
              <a:t>{</a:t>
            </a:r>
            <a:r>
              <a:rPr lang="en-US" sz="2800" dirty="0" err="1"/>
              <a:t>state_url</a:t>
            </a:r>
            <a:r>
              <a:rPr lang="en-US" sz="2800" dirty="0"/>
              <a:t> </a:t>
            </a:r>
            <a:r>
              <a:rPr lang="en-US" sz="2800" dirty="0" smtClean="0"/>
              <a:t>= paste</a:t>
            </a:r>
            <a:r>
              <a:rPr lang="en-US" sz="2800" dirty="0"/>
              <a:t>("http://</a:t>
            </a:r>
            <a:r>
              <a:rPr lang="en-US" sz="2800" dirty="0" err="1"/>
              <a:t>livingwage.mit.edu</a:t>
            </a:r>
            <a:r>
              <a:rPr lang="en-US" sz="2800" dirty="0"/>
              <a:t>/states/",</a:t>
            </a:r>
            <a:r>
              <a:rPr lang="en-US" sz="2800" dirty="0" err="1">
                <a:solidFill>
                  <a:srgbClr val="76D6EB"/>
                </a:solidFill>
              </a:rPr>
              <a:t>state_num</a:t>
            </a:r>
            <a:r>
              <a:rPr lang="en-US" sz="2800" dirty="0"/>
              <a:t>, </a:t>
            </a:r>
            <a:r>
              <a:rPr lang="en-US" sz="2800" dirty="0" err="1"/>
              <a:t>sep</a:t>
            </a:r>
            <a:r>
              <a:rPr lang="en-US" sz="2800" dirty="0"/>
              <a:t> = </a:t>
            </a:r>
            <a:r>
              <a:rPr lang="en-US" sz="2800" dirty="0" smtClean="0"/>
              <a:t>"")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rgbClr val="FF40FF"/>
                </a:solidFill>
              </a:rPr>
              <a:t>return(</a:t>
            </a:r>
            <a:r>
              <a:rPr lang="en-US" sz="2800" dirty="0" err="1" smtClean="0">
                <a:solidFill>
                  <a:srgbClr val="FF40FF"/>
                </a:solidFill>
              </a:rPr>
              <a:t>state_url</a:t>
            </a:r>
            <a:r>
              <a:rPr lang="en-US" sz="2800" dirty="0">
                <a:solidFill>
                  <a:srgbClr val="FF40FF"/>
                </a:solidFill>
              </a:rPr>
              <a:t>)  </a:t>
            </a:r>
            <a:endParaRPr lang="en-US" sz="2800" dirty="0" smtClean="0">
              <a:solidFill>
                <a:srgbClr val="FF40FF"/>
              </a:solidFill>
            </a:endParaRP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07219" y="3511225"/>
            <a:ext cx="9970680" cy="844314"/>
            <a:chOff x="695739" y="3644407"/>
            <a:chExt cx="9562221" cy="711132"/>
          </a:xfrm>
        </p:grpSpPr>
        <p:sp>
          <p:nvSpPr>
            <p:cNvPr id="4" name="TextBox 3"/>
            <p:cNvSpPr txBox="1"/>
            <p:nvPr/>
          </p:nvSpPr>
          <p:spPr>
            <a:xfrm>
              <a:off x="695739" y="3647653"/>
              <a:ext cx="2504661" cy="70788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76D6EB"/>
                  </a:solidFill>
                </a:rPr>
                <a:t>Input</a:t>
              </a:r>
              <a:endParaRPr lang="en-US" sz="4000" dirty="0">
                <a:solidFill>
                  <a:srgbClr val="76D6E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38264" y="3647653"/>
              <a:ext cx="2285338" cy="70788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dirty="0">
                  <a:solidFill>
                    <a:srgbClr val="88EB08"/>
                  </a:solidFill>
                </a:rPr>
                <a:t>Function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61466" y="3644407"/>
              <a:ext cx="2096494" cy="70788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Output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413760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64734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735495" y="4809090"/>
            <a:ext cx="993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EXAMPLE:  </a:t>
            </a:r>
            <a:r>
              <a:rPr lang="en-US" sz="2000" dirty="0" err="1" smtClean="0">
                <a:solidFill>
                  <a:srgbClr val="88EB08"/>
                </a:solidFill>
              </a:rPr>
              <a:t>State_url_from_num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76D6EB"/>
                </a:solidFill>
              </a:rPr>
              <a:t>“04”</a:t>
            </a:r>
            <a:r>
              <a:rPr lang="en-US" sz="2000" dirty="0" smtClean="0"/>
              <a:t>)             </a:t>
            </a:r>
            <a:r>
              <a:rPr lang="en-US" sz="3600" dirty="0" smtClean="0"/>
              <a:t>= </a:t>
            </a:r>
            <a:r>
              <a:rPr lang="en-US" sz="2000" dirty="0" smtClean="0"/>
              <a:t>           </a:t>
            </a:r>
            <a:r>
              <a:rPr lang="en-US" sz="2000" dirty="0" smtClean="0">
                <a:solidFill>
                  <a:srgbClr val="FF40FF"/>
                </a:solidFill>
              </a:rPr>
              <a:t>http</a:t>
            </a:r>
            <a:r>
              <a:rPr lang="en-US" sz="2000" dirty="0">
                <a:solidFill>
                  <a:srgbClr val="FF40FF"/>
                </a:solidFill>
              </a:rPr>
              <a:t>://</a:t>
            </a:r>
            <a:r>
              <a:rPr lang="en-US" sz="2000" dirty="0" err="1" smtClean="0">
                <a:solidFill>
                  <a:srgbClr val="FF40FF"/>
                </a:solidFill>
              </a:rPr>
              <a:t>livingwage.mit.edu</a:t>
            </a:r>
            <a:r>
              <a:rPr lang="en-US" sz="2000" dirty="0" smtClean="0">
                <a:solidFill>
                  <a:srgbClr val="FF40FF"/>
                </a:solidFill>
              </a:rPr>
              <a:t>/states/04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515508" y="5693590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42675" y="1136942"/>
            <a:ext cx="109535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88EB08"/>
                </a:solidFill>
              </a:rPr>
              <a:t>get_occ_table_from_url</a:t>
            </a:r>
            <a:r>
              <a:rPr lang="en-US" sz="3200" dirty="0"/>
              <a:t> = function(</a:t>
            </a:r>
            <a:r>
              <a:rPr lang="en-US" sz="3200" dirty="0" err="1">
                <a:solidFill>
                  <a:srgbClr val="76D6EB"/>
                </a:solidFill>
              </a:rPr>
              <a:t>state_url</a:t>
            </a:r>
            <a:r>
              <a:rPr lang="en-US" sz="3200" dirty="0"/>
              <a:t>) { </a:t>
            </a:r>
            <a:endParaRPr lang="en-US" sz="3200" dirty="0" smtClean="0"/>
          </a:p>
          <a:p>
            <a:r>
              <a:rPr lang="en-US" sz="3200" dirty="0" err="1" smtClean="0"/>
              <a:t>state_html</a:t>
            </a:r>
            <a:r>
              <a:rPr lang="en-US" sz="3200" dirty="0" smtClean="0"/>
              <a:t> </a:t>
            </a:r>
            <a:r>
              <a:rPr lang="en-US" sz="3200" dirty="0"/>
              <a:t>&lt;- </a:t>
            </a:r>
            <a:r>
              <a:rPr lang="en-US" sz="3200" dirty="0" err="1"/>
              <a:t>read_html</a:t>
            </a:r>
            <a:r>
              <a:rPr lang="en-US" sz="3200" dirty="0"/>
              <a:t>(</a:t>
            </a:r>
            <a:r>
              <a:rPr lang="en-US" sz="3200" dirty="0" err="1"/>
              <a:t>state_url</a:t>
            </a:r>
            <a:r>
              <a:rPr lang="en-US" sz="3200" dirty="0"/>
              <a:t>)  </a:t>
            </a:r>
            <a:endParaRPr lang="en-US" sz="3200" dirty="0" smtClean="0"/>
          </a:p>
          <a:p>
            <a:r>
              <a:rPr lang="en-US" sz="3200" dirty="0" err="1" smtClean="0"/>
              <a:t>occ_node</a:t>
            </a:r>
            <a:r>
              <a:rPr lang="en-US" sz="3200" dirty="0" smtClean="0"/>
              <a:t> </a:t>
            </a:r>
            <a:r>
              <a:rPr lang="en-US" sz="3200" dirty="0"/>
              <a:t>&lt;- </a:t>
            </a:r>
            <a:r>
              <a:rPr lang="en-US" sz="3200" dirty="0" err="1"/>
              <a:t>html_nodes</a:t>
            </a:r>
            <a:r>
              <a:rPr lang="en-US" sz="3200" dirty="0"/>
              <a:t>(</a:t>
            </a:r>
            <a:r>
              <a:rPr lang="en-US" sz="3200" dirty="0" err="1"/>
              <a:t>state_html</a:t>
            </a:r>
            <a:r>
              <a:rPr lang="en-US" sz="3200" dirty="0"/>
              <a:t>, "</a:t>
            </a:r>
            <a:r>
              <a:rPr lang="en-US" sz="3200" dirty="0" err="1"/>
              <a:t>table.occupations_table</a:t>
            </a:r>
            <a:r>
              <a:rPr lang="en-US" sz="3200" dirty="0"/>
              <a:t>")  </a:t>
            </a:r>
            <a:endParaRPr lang="en-US" sz="3200" dirty="0" smtClean="0"/>
          </a:p>
          <a:p>
            <a:r>
              <a:rPr lang="en-US" sz="3200" dirty="0" err="1" smtClean="0"/>
              <a:t>occ_table</a:t>
            </a:r>
            <a:r>
              <a:rPr lang="en-US" sz="3200" dirty="0" smtClean="0"/>
              <a:t> </a:t>
            </a:r>
            <a:r>
              <a:rPr lang="en-US" sz="3200" dirty="0"/>
              <a:t>&lt;- </a:t>
            </a:r>
            <a:r>
              <a:rPr lang="en-US" sz="3200" dirty="0" err="1"/>
              <a:t>html_table</a:t>
            </a:r>
            <a:r>
              <a:rPr lang="en-US" sz="3200" dirty="0"/>
              <a:t>(</a:t>
            </a:r>
            <a:r>
              <a:rPr lang="en-US" sz="3200" dirty="0" err="1"/>
              <a:t>occ_node</a:t>
            </a:r>
            <a:r>
              <a:rPr lang="en-US" sz="3200" dirty="0"/>
              <a:t>[[1]])  </a:t>
            </a:r>
            <a:endParaRPr lang="en-US" sz="3200" dirty="0" smtClean="0"/>
          </a:p>
          <a:p>
            <a:r>
              <a:rPr lang="en-US" sz="3200" dirty="0" smtClean="0">
                <a:solidFill>
                  <a:srgbClr val="FF40FF"/>
                </a:solidFill>
              </a:rPr>
              <a:t>return(</a:t>
            </a:r>
            <a:r>
              <a:rPr lang="en-US" sz="3200" dirty="0" err="1" smtClean="0">
                <a:solidFill>
                  <a:srgbClr val="FF40FF"/>
                </a:solidFill>
              </a:rPr>
              <a:t>occ_table</a:t>
            </a:r>
            <a:r>
              <a:rPr lang="en-US" sz="3200" dirty="0">
                <a:solidFill>
                  <a:srgbClr val="FF40FF"/>
                </a:solidFill>
              </a:rPr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91933" y="740728"/>
            <a:ext cx="5455070" cy="402840"/>
            <a:chOff x="695739" y="3644407"/>
            <a:chExt cx="9562221" cy="479012"/>
          </a:xfrm>
        </p:grpSpPr>
        <p:sp>
          <p:nvSpPr>
            <p:cNvPr id="14" name="TextBox 13"/>
            <p:cNvSpPr txBox="1"/>
            <p:nvPr/>
          </p:nvSpPr>
          <p:spPr>
            <a:xfrm>
              <a:off x="695739" y="3647653"/>
              <a:ext cx="2504661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6D6EB"/>
                  </a:solidFill>
                </a:rPr>
                <a:t>Input</a:t>
              </a:r>
              <a:endParaRPr lang="en-US" sz="2000" dirty="0">
                <a:solidFill>
                  <a:srgbClr val="76D6EB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38264" y="3647652"/>
              <a:ext cx="2285338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sz="2000" dirty="0">
                  <a:solidFill>
                    <a:srgbClr val="88EB08"/>
                  </a:solidFill>
                </a:rPr>
                <a:t>Function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61466" y="3644407"/>
              <a:ext cx="2096494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sz="2000" dirty="0">
                  <a:solidFill>
                    <a:srgbClr val="FF40FF"/>
                  </a:solidFill>
                </a:rPr>
                <a:t>Output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413760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64734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-15240" y="4070382"/>
            <a:ext cx="9454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</a:t>
            </a:r>
          </a:p>
          <a:p>
            <a:r>
              <a:rPr lang="en-US" sz="2800" dirty="0" err="1" smtClean="0">
                <a:solidFill>
                  <a:srgbClr val="88EB08"/>
                </a:solidFill>
              </a:rPr>
              <a:t>get_occ_table_from_url</a:t>
            </a:r>
            <a:r>
              <a:rPr lang="en-US" sz="2800" dirty="0" smtClean="0">
                <a:solidFill>
                  <a:srgbClr val="76D6EB"/>
                </a:solidFill>
              </a:rPr>
              <a:t>(</a:t>
            </a:r>
            <a:r>
              <a:rPr lang="en-US" sz="2800" dirty="0" smtClean="0">
                <a:solidFill>
                  <a:srgbClr val="76D6EB"/>
                </a:solidFill>
                <a:hlinkClick r:id="rId4"/>
              </a:rPr>
              <a:t>“http://livingwage.mit.edu/states/05</a:t>
            </a:r>
            <a:r>
              <a:rPr lang="en-US" sz="2800" dirty="0" smtClean="0">
                <a:solidFill>
                  <a:srgbClr val="76D6EB"/>
                </a:solidFill>
              </a:rPr>
              <a:t>”)</a:t>
            </a:r>
            <a:endParaRPr lang="en-US" sz="2800" dirty="0">
              <a:solidFill>
                <a:srgbClr val="76D6E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880" y="2691886"/>
            <a:ext cx="2722568" cy="4001305"/>
          </a:xfrm>
          <a:prstGeom prst="rect">
            <a:avLst/>
          </a:prstGeom>
          <a:ln w="76200">
            <a:solidFill>
              <a:srgbClr val="FF40FF"/>
            </a:solidFill>
          </a:ln>
        </p:spPr>
      </p:pic>
      <p:cxnSp>
        <p:nvCxnSpPr>
          <p:cNvPr id="19" name="Straight Arrow Connector 18"/>
          <p:cNvCxnSpPr/>
          <p:nvPr/>
        </p:nvCxnSpPr>
        <p:spPr>
          <a:xfrm flipH="1">
            <a:off x="4734199" y="1914747"/>
            <a:ext cx="3111088" cy="4516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698718" y="3110043"/>
            <a:ext cx="1676028" cy="4462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20642" y="3389757"/>
            <a:ext cx="37416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Turns the html table into a </a:t>
            </a:r>
            <a:r>
              <a:rPr lang="en-US" dirty="0" err="1" smtClean="0"/>
              <a:t>data.frame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765774" y="1603454"/>
            <a:ext cx="42836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Grabs the table that we want from the html page using a </a:t>
            </a:r>
            <a:r>
              <a:rPr lang="en-US" smtClean="0"/>
              <a:t>CSS selector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8684" y="5324258"/>
            <a:ext cx="252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</a:t>
            </a:r>
            <a:r>
              <a:rPr lang="mr-IN" dirty="0" smtClean="0"/>
              <a:t>’</a:t>
            </a:r>
            <a:r>
              <a:rPr lang="en-US" dirty="0" smtClean="0"/>
              <a:t>s seems too hard</a:t>
            </a:r>
            <a:r>
              <a:rPr lang="mr-IN" dirty="0" smtClean="0"/>
              <a:t>…</a:t>
            </a:r>
            <a:r>
              <a:rPr lang="en-US" dirty="0" smtClean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7658" y="945254"/>
            <a:ext cx="107607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8EB08"/>
                </a:solidFill>
              </a:rPr>
              <a:t>get_occ_from_state_num2</a:t>
            </a:r>
            <a:r>
              <a:rPr lang="en-US" sz="3200" dirty="0"/>
              <a:t> = function(</a:t>
            </a:r>
            <a:r>
              <a:rPr lang="en-US" sz="3200" dirty="0" err="1">
                <a:solidFill>
                  <a:srgbClr val="76D6EB"/>
                </a:solidFill>
              </a:rPr>
              <a:t>state_num</a:t>
            </a:r>
            <a:r>
              <a:rPr lang="en-US" sz="3200" dirty="0"/>
              <a:t>){  </a:t>
            </a:r>
            <a:endParaRPr lang="en-US" sz="3200" dirty="0" smtClean="0"/>
          </a:p>
          <a:p>
            <a:r>
              <a:rPr lang="en-US" sz="3200" dirty="0" err="1" smtClean="0"/>
              <a:t>state_url</a:t>
            </a:r>
            <a:r>
              <a:rPr lang="en-US" sz="3200" dirty="0" smtClean="0"/>
              <a:t> </a:t>
            </a:r>
            <a:r>
              <a:rPr lang="en-US" sz="3200" dirty="0"/>
              <a:t>= </a:t>
            </a:r>
            <a:r>
              <a:rPr lang="en-US" sz="3200" dirty="0" err="1"/>
              <a:t>state_url_from_num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76D6EB"/>
                </a:solidFill>
              </a:rPr>
              <a:t>state_num</a:t>
            </a:r>
            <a:r>
              <a:rPr lang="en-US" sz="3200" dirty="0"/>
              <a:t>)  </a:t>
            </a:r>
            <a:endParaRPr lang="en-US" sz="3200" dirty="0" smtClean="0"/>
          </a:p>
          <a:p>
            <a:r>
              <a:rPr lang="en-US" sz="3200" dirty="0" err="1" smtClean="0"/>
              <a:t>occ_table</a:t>
            </a:r>
            <a:r>
              <a:rPr lang="en-US" sz="3200" dirty="0" smtClean="0"/>
              <a:t> </a:t>
            </a:r>
            <a:r>
              <a:rPr lang="en-US" sz="3200" dirty="0"/>
              <a:t>= </a:t>
            </a:r>
            <a:r>
              <a:rPr lang="en-US" sz="3200" dirty="0" err="1"/>
              <a:t>get_occ_table_from_url</a:t>
            </a:r>
            <a:r>
              <a:rPr lang="en-US" sz="3200" dirty="0"/>
              <a:t>(</a:t>
            </a:r>
            <a:r>
              <a:rPr lang="en-US" sz="3200" dirty="0" err="1"/>
              <a:t>state_url</a:t>
            </a:r>
            <a:r>
              <a:rPr lang="en-US" sz="3200" dirty="0"/>
              <a:t>)  </a:t>
            </a:r>
            <a:r>
              <a:rPr lang="en-US" sz="3200" dirty="0">
                <a:solidFill>
                  <a:srgbClr val="FF40FF"/>
                </a:solidFill>
              </a:rPr>
              <a:t>return(</a:t>
            </a:r>
            <a:r>
              <a:rPr lang="en-US" sz="3200" dirty="0" err="1">
                <a:solidFill>
                  <a:srgbClr val="FF40FF"/>
                </a:solidFill>
              </a:rPr>
              <a:t>occ_table</a:t>
            </a:r>
            <a:r>
              <a:rPr lang="en-US" sz="3200" dirty="0" smtClean="0">
                <a:solidFill>
                  <a:srgbClr val="FF40FF"/>
                </a:solidFill>
              </a:rPr>
              <a:t>)</a:t>
            </a:r>
          </a:p>
          <a:p>
            <a:r>
              <a:rPr lang="en-US" sz="3200" dirty="0" smtClean="0"/>
              <a:t>}</a:t>
            </a:r>
            <a:endParaRPr lang="en-US" sz="3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20857" y="5023984"/>
            <a:ext cx="5455070" cy="402840"/>
            <a:chOff x="695739" y="3644407"/>
            <a:chExt cx="9562221" cy="479012"/>
          </a:xfrm>
        </p:grpSpPr>
        <p:sp>
          <p:nvSpPr>
            <p:cNvPr id="20" name="TextBox 19"/>
            <p:cNvSpPr txBox="1"/>
            <p:nvPr/>
          </p:nvSpPr>
          <p:spPr>
            <a:xfrm>
              <a:off x="695739" y="3647653"/>
              <a:ext cx="2504661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6D6EB"/>
                  </a:solidFill>
                </a:rPr>
                <a:t>Input</a:t>
              </a:r>
              <a:endParaRPr lang="en-US" sz="2000" dirty="0">
                <a:solidFill>
                  <a:srgbClr val="76D6EB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8264" y="3647652"/>
              <a:ext cx="2285338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sz="2000" dirty="0">
                  <a:solidFill>
                    <a:srgbClr val="88EB08"/>
                  </a:solidFill>
                </a:rPr>
                <a:t>Function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61466" y="3644407"/>
              <a:ext cx="2096494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sz="2000" dirty="0">
                  <a:solidFill>
                    <a:srgbClr val="FF40FF"/>
                  </a:solidFill>
                </a:rPr>
                <a:t>Output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13760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64734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557658" y="3635744"/>
            <a:ext cx="63795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Example:</a:t>
            </a:r>
          </a:p>
          <a:p>
            <a:r>
              <a:rPr lang="en-US" sz="3600" dirty="0" smtClean="0">
                <a:solidFill>
                  <a:srgbClr val="88EB08"/>
                </a:solidFill>
              </a:rPr>
              <a:t>get_occ_from_state_num2</a:t>
            </a:r>
            <a:r>
              <a:rPr lang="en-US" sz="3600" dirty="0" smtClean="0">
                <a:solidFill>
                  <a:srgbClr val="76D6EB"/>
                </a:solidFill>
              </a:rPr>
              <a:t>(“05”)</a:t>
            </a:r>
            <a:endParaRPr lang="en-US" sz="3600" dirty="0">
              <a:solidFill>
                <a:srgbClr val="76D6EB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759" y="1619137"/>
            <a:ext cx="3422921" cy="5030601"/>
          </a:xfrm>
          <a:prstGeom prst="rect">
            <a:avLst/>
          </a:prstGeom>
          <a:ln w="76200">
            <a:solidFill>
              <a:srgbClr val="FF40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5478" y="6374655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 much easier!!!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962" y="933618"/>
            <a:ext cx="8158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function.states</a:t>
            </a:r>
            <a:r>
              <a:rPr lang="en-US" dirty="0" smtClean="0"/>
              <a:t> </a:t>
            </a:r>
            <a:r>
              <a:rPr lang="en-US" dirty="0"/>
              <a:t>= c("</a:t>
            </a:r>
            <a:r>
              <a:rPr lang="en-US" dirty="0" err="1"/>
              <a:t>Alabama","Alaska","</a:t>
            </a:r>
            <a:r>
              <a:rPr lang="en-US" dirty="0" err="1" smtClean="0"/>
              <a:t>Arizona</a:t>
            </a:r>
            <a:r>
              <a:rPr lang="en-US" dirty="0" smtClean="0"/>
              <a:t>")</a:t>
            </a:r>
          </a:p>
          <a:p>
            <a:r>
              <a:rPr lang="en-US" dirty="0" err="1" smtClean="0"/>
              <a:t>url_num</a:t>
            </a:r>
            <a:r>
              <a:rPr lang="en-US" dirty="0" smtClean="0"/>
              <a:t> </a:t>
            </a:r>
            <a:r>
              <a:rPr lang="en-US" dirty="0"/>
              <a:t>= c("01", "02", "</a:t>
            </a:r>
            <a:r>
              <a:rPr lang="en-US" dirty="0" smtClean="0"/>
              <a:t>04”) </a:t>
            </a:r>
          </a:p>
          <a:p>
            <a:r>
              <a:rPr lang="en-US" dirty="0" err="1" smtClean="0"/>
              <a:t>state_info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data.frame</a:t>
            </a:r>
            <a:r>
              <a:rPr lang="en-US" dirty="0"/>
              <a:t>(  </a:t>
            </a:r>
            <a:endParaRPr lang="en-US" dirty="0" smtClean="0"/>
          </a:p>
          <a:p>
            <a:r>
              <a:rPr lang="en-US" dirty="0" smtClean="0"/>
              <a:t>states</a:t>
            </a:r>
            <a:r>
              <a:rPr lang="en-US" dirty="0"/>
              <a:t>,  </a:t>
            </a:r>
            <a:endParaRPr lang="en-US" dirty="0" smtClean="0"/>
          </a:p>
          <a:p>
            <a:r>
              <a:rPr lang="en-US" dirty="0" err="1" smtClean="0"/>
              <a:t>url_num</a:t>
            </a:r>
            <a:endParaRPr lang="en-US" dirty="0" smtClean="0"/>
          </a:p>
          <a:p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88EB08"/>
                </a:solidFill>
              </a:rPr>
              <a:t>gst</a:t>
            </a:r>
            <a:r>
              <a:rPr lang="en-US" dirty="0" smtClean="0"/>
              <a:t> </a:t>
            </a:r>
            <a:r>
              <a:rPr lang="en-US" dirty="0"/>
              <a:t>= function(</a:t>
            </a:r>
            <a:r>
              <a:rPr lang="en-US" dirty="0" err="1">
                <a:solidFill>
                  <a:srgbClr val="76D6EB"/>
                </a:solidFill>
              </a:rPr>
              <a:t>state_name,state_num</a:t>
            </a:r>
            <a:r>
              <a:rPr lang="en-US" dirty="0"/>
              <a:t>){  </a:t>
            </a:r>
            <a:endParaRPr lang="en-US" dirty="0" smtClean="0"/>
          </a:p>
          <a:p>
            <a:r>
              <a:rPr lang="en-US" dirty="0" err="1" smtClean="0"/>
              <a:t>Test_table</a:t>
            </a:r>
            <a:r>
              <a:rPr lang="en-US" dirty="0" smtClean="0"/>
              <a:t> </a:t>
            </a:r>
            <a:r>
              <a:rPr lang="en-US" dirty="0"/>
              <a:t>&lt;- get_occ_from_state_num2(</a:t>
            </a:r>
            <a:r>
              <a:rPr lang="en-US" dirty="0" err="1"/>
              <a:t>state_num</a:t>
            </a:r>
            <a:r>
              <a:rPr lang="en-US" dirty="0"/>
              <a:t>)  </a:t>
            </a:r>
            <a:endParaRPr lang="en-US" dirty="0" smtClean="0"/>
          </a:p>
          <a:p>
            <a:r>
              <a:rPr lang="en-US" dirty="0" err="1" smtClean="0"/>
              <a:t>Test_table$State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state_name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 smtClean="0"/>
              <a:t>return(</a:t>
            </a:r>
            <a:r>
              <a:rPr lang="en-US" dirty="0" err="1" smtClean="0"/>
              <a:t>Test_table</a:t>
            </a:r>
            <a:r>
              <a:rPr lang="en-US" dirty="0" smtClean="0"/>
              <a:t>)}</a:t>
            </a:r>
          </a:p>
          <a:p>
            <a:endParaRPr lang="en-US" dirty="0"/>
          </a:p>
          <a:p>
            <a:r>
              <a:rPr lang="en-US" dirty="0" err="1" smtClean="0"/>
              <a:t>State_Occupations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bind_rows</a:t>
            </a:r>
            <a:r>
              <a:rPr lang="en-US" dirty="0"/>
              <a:t>(apply(state_info,1,function(row) </a:t>
            </a:r>
            <a:r>
              <a:rPr lang="en-US" dirty="0" err="1"/>
              <a:t>gst</a:t>
            </a:r>
            <a:r>
              <a:rPr lang="en-US" dirty="0"/>
              <a:t>(row[1],row[2])))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35495" y="5109208"/>
            <a:ext cx="5455070" cy="402840"/>
            <a:chOff x="695739" y="3644407"/>
            <a:chExt cx="9562221" cy="479012"/>
          </a:xfrm>
        </p:grpSpPr>
        <p:sp>
          <p:nvSpPr>
            <p:cNvPr id="14" name="TextBox 13"/>
            <p:cNvSpPr txBox="1"/>
            <p:nvPr/>
          </p:nvSpPr>
          <p:spPr>
            <a:xfrm>
              <a:off x="695739" y="3647653"/>
              <a:ext cx="2504661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6D6EB"/>
                  </a:solidFill>
                </a:rPr>
                <a:t>Input</a:t>
              </a:r>
              <a:endParaRPr lang="en-US" sz="2000" dirty="0">
                <a:solidFill>
                  <a:srgbClr val="76D6EB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38264" y="3647652"/>
              <a:ext cx="2285338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sz="2000" dirty="0">
                  <a:solidFill>
                    <a:srgbClr val="88EB08"/>
                  </a:solidFill>
                </a:rPr>
                <a:t>Function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61466" y="3644407"/>
              <a:ext cx="2096494" cy="47576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/>
              </a:lvl1pPr>
            </a:lstStyle>
            <a:p>
              <a:r>
                <a:rPr lang="en-US" sz="2000" dirty="0">
                  <a:solidFill>
                    <a:srgbClr val="FF40FF"/>
                  </a:solidFill>
                </a:rPr>
                <a:t>Output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413760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64734" y="3998350"/>
              <a:ext cx="932953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854" y="532429"/>
            <a:ext cx="3880992" cy="4588407"/>
          </a:xfrm>
          <a:prstGeom prst="rect">
            <a:avLst/>
          </a:prstGeom>
          <a:ln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5060" y="826943"/>
            <a:ext cx="382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Cleaned up the data</a:t>
            </a:r>
            <a:r>
              <a:rPr lang="mr-IN" sz="3200" dirty="0" smtClean="0"/>
              <a:t>…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95739" y="1411718"/>
            <a:ext cx="11252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Moved state to the left </a:t>
            </a:r>
          </a:p>
          <a:p>
            <a:r>
              <a:rPr lang="en-US" dirty="0"/>
              <a:t>	- </a:t>
            </a:r>
            <a:r>
              <a:rPr lang="en-US" dirty="0" err="1"/>
              <a:t>State_Occupations</a:t>
            </a:r>
            <a:r>
              <a:rPr lang="en-US" dirty="0"/>
              <a:t> &lt;- </a:t>
            </a:r>
            <a:r>
              <a:rPr lang="en-US" dirty="0" err="1"/>
              <a:t>State_Occupations</a:t>
            </a:r>
            <a:r>
              <a:rPr lang="en-US" dirty="0"/>
              <a:t>[,c(3,1:2)]</a:t>
            </a:r>
            <a:endParaRPr lang="en-US" dirty="0" smtClean="0"/>
          </a:p>
          <a:p>
            <a:r>
              <a:rPr lang="en-US" b="1" dirty="0" smtClean="0"/>
              <a:t>Changed the column names</a:t>
            </a:r>
          </a:p>
          <a:p>
            <a:r>
              <a:rPr lang="en-US" dirty="0"/>
              <a:t>names(</a:t>
            </a:r>
            <a:r>
              <a:rPr lang="en-US" dirty="0" err="1"/>
              <a:t>State_Occupations</a:t>
            </a:r>
            <a:r>
              <a:rPr lang="en-US" dirty="0"/>
              <a:t>)[names(</a:t>
            </a:r>
            <a:r>
              <a:rPr lang="en-US" dirty="0" err="1"/>
              <a:t>State_Occupations</a:t>
            </a:r>
            <a:r>
              <a:rPr lang="en-US" dirty="0"/>
              <a:t>) == 'Typical Annual Salary'] &lt;- '</a:t>
            </a:r>
            <a:r>
              <a:rPr lang="en-US" dirty="0" err="1"/>
              <a:t>Annual_Salary'names</a:t>
            </a:r>
            <a:r>
              <a:rPr lang="en-US" dirty="0"/>
              <a:t>(</a:t>
            </a:r>
            <a:r>
              <a:rPr lang="en-US" dirty="0" err="1"/>
              <a:t>State_Occupations</a:t>
            </a:r>
            <a:r>
              <a:rPr lang="en-US" dirty="0"/>
              <a:t>)[names(</a:t>
            </a:r>
            <a:r>
              <a:rPr lang="en-US" dirty="0" err="1"/>
              <a:t>State_Occupations</a:t>
            </a:r>
            <a:r>
              <a:rPr lang="en-US" dirty="0"/>
              <a:t>) == 'Occupational Area'] &lt;- '</a:t>
            </a:r>
            <a:r>
              <a:rPr lang="en-US" dirty="0" err="1"/>
              <a:t>Occupational_Area</a:t>
            </a:r>
            <a:r>
              <a:rPr lang="en-US" dirty="0"/>
              <a:t>'</a:t>
            </a:r>
            <a:endParaRPr lang="en-US" dirty="0" smtClean="0"/>
          </a:p>
          <a:p>
            <a:r>
              <a:rPr lang="en-US" b="1" dirty="0" smtClean="0"/>
              <a:t>Change to numeric</a:t>
            </a:r>
            <a:r>
              <a:rPr lang="mr-IN" b="1" dirty="0" smtClean="0"/>
              <a:t>…</a:t>
            </a:r>
            <a:r>
              <a:rPr lang="en-US" b="1" dirty="0" smtClean="0"/>
              <a:t>. Round one</a:t>
            </a:r>
            <a:r>
              <a:rPr lang="mr-IN" b="1" dirty="0" smtClean="0"/>
              <a:t>…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Took out the dollar sign </a:t>
            </a:r>
          </a:p>
          <a:p>
            <a:r>
              <a:rPr lang="en-US" dirty="0" err="1"/>
              <a:t>parse_number</a:t>
            </a:r>
            <a:r>
              <a:rPr lang="en-US" dirty="0"/>
              <a:t>(</a:t>
            </a:r>
            <a:r>
              <a:rPr lang="en-US" dirty="0" err="1"/>
              <a:t>State_Occupations$Annual_Salary</a:t>
            </a:r>
            <a:r>
              <a:rPr lang="en-US" dirty="0"/>
              <a:t>)State_Occupations1 &lt;- </a:t>
            </a:r>
            <a:r>
              <a:rPr lang="en-US" dirty="0" err="1"/>
              <a:t>parse_number</a:t>
            </a:r>
            <a:r>
              <a:rPr lang="en-US" dirty="0"/>
              <a:t>(</a:t>
            </a:r>
            <a:r>
              <a:rPr lang="en-US" dirty="0" err="1"/>
              <a:t>State_Occupations$Annual_Salary</a:t>
            </a:r>
            <a:r>
              <a:rPr lang="en-US" dirty="0"/>
              <a:t>)</a:t>
            </a:r>
            <a:r>
              <a:rPr lang="en-US" dirty="0" err="1"/>
              <a:t>State_Occupations$Annual_Salary</a:t>
            </a:r>
            <a:r>
              <a:rPr lang="en-US" dirty="0"/>
              <a:t> &lt;- State_Occupations1</a:t>
            </a:r>
            <a:endParaRPr lang="en-US" dirty="0" smtClean="0"/>
          </a:p>
          <a:p>
            <a:r>
              <a:rPr lang="en-US" dirty="0" smtClean="0"/>
              <a:t> Change to Numeric</a:t>
            </a:r>
            <a:r>
              <a:rPr lang="mr-IN" dirty="0" smtClean="0"/>
              <a:t>…</a:t>
            </a:r>
            <a:r>
              <a:rPr lang="en-US" dirty="0" smtClean="0"/>
              <a:t> round two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Change to numeric</a:t>
            </a:r>
          </a:p>
          <a:p>
            <a:r>
              <a:rPr lang="en-US" dirty="0" err="1"/>
              <a:t>State_Occupations$Annual_Salary</a:t>
            </a:r>
            <a:r>
              <a:rPr lang="en-US" dirty="0"/>
              <a:t> &lt;-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State_Occupations$Annual_Salary</a:t>
            </a:r>
            <a:r>
              <a:rPr lang="en-US" dirty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8135" y="109648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Behold!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843" y="847824"/>
            <a:ext cx="7922117" cy="57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5720</TotalTime>
  <Words>377</Words>
  <Application>Microsoft Macintosh PowerPoint</Application>
  <PresentationFormat>Widescreen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67</cp:revision>
  <dcterms:created xsi:type="dcterms:W3CDTF">2017-10-26T06:05:04Z</dcterms:created>
  <dcterms:modified xsi:type="dcterms:W3CDTF">2018-02-16T04:09:15Z</dcterms:modified>
</cp:coreProperties>
</file>